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302" r:id="rId2"/>
    <p:sldId id="331" r:id="rId3"/>
    <p:sldId id="303" r:id="rId4"/>
    <p:sldId id="301" r:id="rId5"/>
    <p:sldId id="291" r:id="rId6"/>
    <p:sldId id="256" r:id="rId7"/>
    <p:sldId id="289" r:id="rId8"/>
    <p:sldId id="290" r:id="rId9"/>
    <p:sldId id="257" r:id="rId10"/>
    <p:sldId id="258" r:id="rId11"/>
    <p:sldId id="259" r:id="rId12"/>
    <p:sldId id="260" r:id="rId13"/>
    <p:sldId id="262" r:id="rId14"/>
    <p:sldId id="263" r:id="rId15"/>
    <p:sldId id="264" r:id="rId16"/>
    <p:sldId id="277" r:id="rId17"/>
    <p:sldId id="278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4" r:id="rId27"/>
    <p:sldId id="315" r:id="rId28"/>
    <p:sldId id="311" r:id="rId29"/>
    <p:sldId id="316" r:id="rId30"/>
    <p:sldId id="265" r:id="rId31"/>
    <p:sldId id="266" r:id="rId32"/>
    <p:sldId id="267" r:id="rId33"/>
    <p:sldId id="317" r:id="rId34"/>
    <p:sldId id="318" r:id="rId35"/>
    <p:sldId id="319" r:id="rId36"/>
    <p:sldId id="320" r:id="rId37"/>
    <p:sldId id="268" r:id="rId38"/>
    <p:sldId id="269" r:id="rId39"/>
    <p:sldId id="270" r:id="rId40"/>
    <p:sldId id="271" r:id="rId41"/>
    <p:sldId id="322" r:id="rId42"/>
    <p:sldId id="272" r:id="rId43"/>
    <p:sldId id="273" r:id="rId44"/>
    <p:sldId id="274" r:id="rId45"/>
    <p:sldId id="321" r:id="rId46"/>
    <p:sldId id="323" r:id="rId47"/>
    <p:sldId id="324" r:id="rId48"/>
    <p:sldId id="325" r:id="rId49"/>
    <p:sldId id="326" r:id="rId50"/>
    <p:sldId id="327" r:id="rId51"/>
    <p:sldId id="275" r:id="rId52"/>
    <p:sldId id="276" r:id="rId53"/>
    <p:sldId id="279" r:id="rId54"/>
    <p:sldId id="280" r:id="rId55"/>
    <p:sldId id="328" r:id="rId56"/>
    <p:sldId id="329" r:id="rId57"/>
    <p:sldId id="281" r:id="rId58"/>
    <p:sldId id="282" r:id="rId59"/>
    <p:sldId id="330" r:id="rId60"/>
    <p:sldId id="283" r:id="rId61"/>
    <p:sldId id="284" r:id="rId62"/>
    <p:sldId id="285" r:id="rId63"/>
    <p:sldId id="286" r:id="rId64"/>
    <p:sldId id="287" r:id="rId65"/>
    <p:sldId id="28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3" autoAdjust="0"/>
    <p:restoredTop sz="96405"/>
  </p:normalViewPr>
  <p:slideViewPr>
    <p:cSldViewPr snapToGrid="0" snapToObjects="1">
      <p:cViewPr varScale="1">
        <p:scale>
          <a:sx n="72" d="100"/>
          <a:sy n="72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952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451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6978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811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34416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512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08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118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203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93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230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595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010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182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51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423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4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F471C4-4429-2195-D764-42A41A9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UÇUŞA HAZIR MIYIZ?</a:t>
            </a:r>
            <a:endParaRPr lang="en-US" dirty="0"/>
          </a:p>
        </p:txBody>
      </p:sp>
      <p:pic>
        <p:nvPicPr>
          <p:cNvPr id="1028" name="Picture 4" descr="Image from Menemen N' Pastırma">
            <a:extLst>
              <a:ext uri="{FF2B5EF4-FFF2-40B4-BE49-F238E27FC236}">
                <a16:creationId xmlns:a16="http://schemas.microsoft.com/office/drawing/2014/main" id="{FB7970A6-3AEC-9608-21CE-7409CB9BE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7" b="6851"/>
          <a:stretch/>
        </p:blipFill>
        <p:spPr bwMode="auto">
          <a:xfrm>
            <a:off x="4018327" y="1728132"/>
            <a:ext cx="3649211" cy="418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46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CLASSIFICATION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1EBB-014D-6048-96E8-27F90F1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2050" name="Picture 2" descr="Classification Vs. Clustering - A Practical Explanation">
            <a:extLst>
              <a:ext uri="{FF2B5EF4-FFF2-40B4-BE49-F238E27FC236}">
                <a16:creationId xmlns:a16="http://schemas.microsoft.com/office/drawing/2014/main" id="{4E86144B-44B9-CD43-884D-0E1B27D3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1152983"/>
            <a:ext cx="9286005" cy="55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6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ogistic Regression</a:t>
            </a:r>
            <a:br>
              <a:rPr lang="en-NL" dirty="0"/>
            </a:b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2B435-6F84-5640-A9EA-2A1658C4E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609" y="1566153"/>
            <a:ext cx="8495841" cy="4682247"/>
          </a:xfrm>
        </p:spPr>
      </p:pic>
    </p:spTree>
    <p:extLst>
      <p:ext uri="{BB962C8B-B14F-4D97-AF65-F5344CB8AC3E}">
        <p14:creationId xmlns:p14="http://schemas.microsoft.com/office/powerpoint/2010/main" val="305704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ogistic Regression</a:t>
            </a:r>
            <a:br>
              <a:rPr lang="en-NL" dirty="0"/>
            </a:br>
            <a:endParaRPr lang="en-N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611288-4D2E-0B4A-B1BF-1E0B7644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64" y="1540753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31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ogistic Regression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CF354E-5E83-0047-9422-DDA058374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99" y="1429966"/>
            <a:ext cx="9281713" cy="5115358"/>
          </a:xfrm>
        </p:spPr>
      </p:pic>
    </p:spTree>
    <p:extLst>
      <p:ext uri="{BB962C8B-B14F-4D97-AF65-F5344CB8AC3E}">
        <p14:creationId xmlns:p14="http://schemas.microsoft.com/office/powerpoint/2010/main" val="178539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ogistic Regression</a:t>
            </a:r>
            <a:br>
              <a:rPr lang="en-NL" dirty="0"/>
            </a:b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40A40-454D-8744-B503-01A53A4E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4031A4-D3DC-794B-833C-BFA49A48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700" y="1235413"/>
            <a:ext cx="6625481" cy="53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4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ogistic Regression</a:t>
            </a:r>
            <a:br>
              <a:rPr lang="en-NL" dirty="0"/>
            </a:b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0F49E-26DF-674B-A2C2-BEBB86856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034" y="1270000"/>
            <a:ext cx="9726984" cy="5360757"/>
          </a:xfrm>
        </p:spPr>
      </p:pic>
    </p:spTree>
    <p:extLst>
      <p:ext uri="{BB962C8B-B14F-4D97-AF65-F5344CB8AC3E}">
        <p14:creationId xmlns:p14="http://schemas.microsoft.com/office/powerpoint/2010/main" val="232595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D6CC2-64AF-234D-9AB1-56DFA85A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41" y="1320799"/>
            <a:ext cx="9551193" cy="5323199"/>
          </a:xfrm>
        </p:spPr>
      </p:pic>
    </p:spTree>
    <p:extLst>
      <p:ext uri="{BB962C8B-B14F-4D97-AF65-F5344CB8AC3E}">
        <p14:creationId xmlns:p14="http://schemas.microsoft.com/office/powerpoint/2010/main" val="28269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25DB6A-B9A7-814B-96B7-A4D32C436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71" y="1262743"/>
            <a:ext cx="9655363" cy="5381256"/>
          </a:xfrm>
        </p:spPr>
      </p:pic>
    </p:spTree>
    <p:extLst>
      <p:ext uri="{BB962C8B-B14F-4D97-AF65-F5344CB8AC3E}">
        <p14:creationId xmlns:p14="http://schemas.microsoft.com/office/powerpoint/2010/main" val="176364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BD0DEA-3A23-7037-C797-33D51CA4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FBBB20B-0D15-592D-A98B-4F18D126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773" y="1930400"/>
            <a:ext cx="7705085" cy="3881437"/>
          </a:xfrm>
        </p:spPr>
      </p:pic>
    </p:spTree>
    <p:extLst>
      <p:ext uri="{BB962C8B-B14F-4D97-AF65-F5344CB8AC3E}">
        <p14:creationId xmlns:p14="http://schemas.microsoft.com/office/powerpoint/2010/main" val="411339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FAD04F-0655-E872-D558-0D2FB9C7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9B089B-07AE-092E-EF34-D1FF6AD3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30" y="1813245"/>
            <a:ext cx="7417397" cy="37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8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9E88EC-7CC7-C819-0640-685130D5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Derste Özgür Olma</a:t>
            </a:r>
            <a:endParaRPr lang="en-US" dirty="0"/>
          </a:p>
        </p:txBody>
      </p:sp>
      <p:pic>
        <p:nvPicPr>
          <p:cNvPr id="2050" name="Picture 2" descr="matematik karikatürü ile ilgili görsel sonucu | Karikatür, Komik, Mizah">
            <a:extLst>
              <a:ext uri="{FF2B5EF4-FFF2-40B4-BE49-F238E27FC236}">
                <a16:creationId xmlns:a16="http://schemas.microsoft.com/office/drawing/2014/main" id="{A972E83C-7D7D-3575-14D4-35648807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65" y="2089748"/>
            <a:ext cx="4477406" cy="42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315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044126-3ABC-21A2-60A0-DE4AB092C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52" b="14758"/>
          <a:stretch/>
        </p:blipFill>
        <p:spPr>
          <a:xfrm>
            <a:off x="2257634" y="4499267"/>
            <a:ext cx="5436065" cy="176498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CF04BF1-7E16-9753-E0C2-A28510D6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35" y="1517099"/>
            <a:ext cx="5436066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468EE37-1F10-B526-ED26-79EF7BD3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60" y="1660636"/>
            <a:ext cx="8596668" cy="41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2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6BEA48C-747E-2AA2-96F8-D3FC2FDD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22" y="1766932"/>
            <a:ext cx="7380383" cy="40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5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F9ACB93-FB3F-8C1E-438B-62A27A8D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55" y="1930400"/>
            <a:ext cx="4018326" cy="35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9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F4FFC9-435A-FAB1-6536-5DBFCDE7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62" y="1465488"/>
            <a:ext cx="8937072" cy="45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A960B74-B7DF-4AD9-3F50-9C085C05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99" y="1473142"/>
            <a:ext cx="10239620" cy="49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Overfitting</a:t>
            </a:r>
            <a:r>
              <a:rPr lang="tr-TR" dirty="0"/>
              <a:t> of </a:t>
            </a:r>
            <a:r>
              <a:rPr lang="tr-TR" dirty="0" err="1"/>
              <a:t>Decission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A960B74-B7DF-4AD9-3F50-9C085C05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99" y="1473142"/>
            <a:ext cx="10239620" cy="4959816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A7BEACB2-C395-5961-1689-A984D71736F7}"/>
              </a:ext>
            </a:extLst>
          </p:cNvPr>
          <p:cNvSpPr/>
          <p:nvPr/>
        </p:nvSpPr>
        <p:spPr>
          <a:xfrm rot="19817119">
            <a:off x="6132622" y="4479194"/>
            <a:ext cx="4482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555190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2DE61D-5218-9218-D50C-B9C45442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CART</a:t>
            </a:r>
            <a:r>
              <a:rPr lang="tr-TR" dirty="0"/>
              <a:t> (</a:t>
            </a:r>
            <a:r>
              <a:rPr lang="tr-TR" dirty="0" err="1"/>
              <a:t>Overfitting’i</a:t>
            </a:r>
            <a:r>
              <a:rPr lang="tr-TR" dirty="0"/>
              <a:t> nasıl önleriz?)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F4FFC9-435A-FAB1-6536-5DBFCDE7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62" y="1465488"/>
            <a:ext cx="8937072" cy="45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3401E5-AFEE-D55E-B960-2B159CA7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Hyperparametres</a:t>
            </a:r>
            <a:r>
              <a:rPr lang="tr-TR" dirty="0"/>
              <a:t> of CART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8B74C58-23CB-0A8E-A139-0FA30E9B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13" y="1613948"/>
            <a:ext cx="5694902" cy="173625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CA116CC-DED6-95FF-A562-15B7BAB8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12" y="4014403"/>
            <a:ext cx="4638456" cy="251227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B6DA59D-20FF-8278-AA26-0642762E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573" y="3753653"/>
            <a:ext cx="5385427" cy="3033769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41B5389-F958-DFAF-78A9-7A49D312B149}"/>
              </a:ext>
            </a:extLst>
          </p:cNvPr>
          <p:cNvSpPr txBox="1"/>
          <p:nvPr/>
        </p:nvSpPr>
        <p:spPr>
          <a:xfrm>
            <a:off x="5160226" y="1350628"/>
            <a:ext cx="139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Max</a:t>
            </a:r>
            <a:r>
              <a:rPr lang="tr-TR" dirty="0">
                <a:solidFill>
                  <a:srgbClr val="FF0000"/>
                </a:solidFill>
              </a:rPr>
              <a:t> Depth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026B4CCA-80BC-DB3F-52CC-AE9C9A390287}"/>
              </a:ext>
            </a:extLst>
          </p:cNvPr>
          <p:cNvSpPr txBox="1"/>
          <p:nvPr/>
        </p:nvSpPr>
        <p:spPr>
          <a:xfrm>
            <a:off x="710586" y="3778246"/>
            <a:ext cx="405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Minimum </a:t>
            </a:r>
            <a:r>
              <a:rPr lang="tr-TR" dirty="0" err="1">
                <a:solidFill>
                  <a:srgbClr val="FF0000"/>
                </a:solidFill>
              </a:rPr>
              <a:t>number</a:t>
            </a:r>
            <a:r>
              <a:rPr lang="tr-TR" dirty="0">
                <a:solidFill>
                  <a:srgbClr val="FF0000"/>
                </a:solidFill>
              </a:rPr>
              <a:t> of </a:t>
            </a:r>
            <a:r>
              <a:rPr lang="tr-TR" dirty="0" err="1">
                <a:solidFill>
                  <a:srgbClr val="FF0000"/>
                </a:solidFill>
              </a:rPr>
              <a:t>samples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to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split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24072EE-E98C-5722-7F62-BFAAB0E89565}"/>
              </a:ext>
            </a:extLst>
          </p:cNvPr>
          <p:cNvSpPr txBox="1"/>
          <p:nvPr/>
        </p:nvSpPr>
        <p:spPr>
          <a:xfrm>
            <a:off x="8194965" y="3509116"/>
            <a:ext cx="310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Minimum </a:t>
            </a:r>
            <a:r>
              <a:rPr lang="tr-TR" dirty="0" err="1">
                <a:solidFill>
                  <a:srgbClr val="FF0000"/>
                </a:solidFill>
              </a:rPr>
              <a:t>samples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per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leaf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60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4078DA-27E7-ADB9-FC87-4C3294F9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- Cross </a:t>
            </a:r>
            <a:r>
              <a:rPr lang="tr-TR" dirty="0" err="1"/>
              <a:t>Validation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40B2ED-2973-B19A-2E30-EAEACE18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466" y="2137052"/>
            <a:ext cx="6199465" cy="429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8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69D292-5D53-53BE-37DF-CA3E5A7F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Nerede Olduğumuzun Farkında mıyız?</a:t>
            </a:r>
            <a:endParaRPr lang="en-US" dirty="0"/>
          </a:p>
        </p:txBody>
      </p:sp>
      <p:pic>
        <p:nvPicPr>
          <p:cNvPr id="2050" name="Picture 2" descr="Ya senin nerde olduğunla nerde olmadığının farkını anlayabildigin yok. RIP  Leyla ile Mecnun. (Şu an buradasınız.) - Guldum.net - Caps arama motoru">
            <a:extLst>
              <a:ext uri="{FF2B5EF4-FFF2-40B4-BE49-F238E27FC236}">
                <a16:creationId xmlns:a16="http://schemas.microsoft.com/office/drawing/2014/main" id="{EB0E2C72-5939-EAA3-F2AD-4909E2D1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5" y="1782136"/>
            <a:ext cx="6539140" cy="368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4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EFC269-0F69-8C48-A1CF-D0C30F3D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045" y="1458685"/>
            <a:ext cx="9453382" cy="5268685"/>
          </a:xfrm>
        </p:spPr>
      </p:pic>
    </p:spTree>
    <p:extLst>
      <p:ext uri="{BB962C8B-B14F-4D97-AF65-F5344CB8AC3E}">
        <p14:creationId xmlns:p14="http://schemas.microsoft.com/office/powerpoint/2010/main" val="51105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457983-78C4-B544-A79C-0E8A9A24C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66" y="1295399"/>
            <a:ext cx="9745847" cy="5431685"/>
          </a:xfrm>
        </p:spPr>
      </p:pic>
    </p:spTree>
    <p:extLst>
      <p:ext uri="{BB962C8B-B14F-4D97-AF65-F5344CB8AC3E}">
        <p14:creationId xmlns:p14="http://schemas.microsoft.com/office/powerpoint/2010/main" val="140282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BE151-1AC3-1B49-A7AD-C95D8D989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55BF48-C4FA-D640-A517-199653B1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2" y="1358900"/>
            <a:ext cx="10092764" cy="50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13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2ED34AC-6E86-8A43-3575-61124B6B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54" y="1403409"/>
            <a:ext cx="8302947" cy="52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82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B656DB-3EDD-60A3-BF10-38E4CBB3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86" y="1913757"/>
            <a:ext cx="8140117" cy="34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3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BAC6B6-6732-8828-5E54-C1252043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90" y="1933122"/>
            <a:ext cx="7922004" cy="32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26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Naive</a:t>
            </a:r>
            <a:r>
              <a:rPr lang="nl-NL" dirty="0"/>
              <a:t> Bayes</a:t>
            </a:r>
            <a:endParaRPr lang="en-NL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1A20F14-E961-D939-08E8-EAFC47CE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01" y="1656580"/>
            <a:ext cx="8869262" cy="38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2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KNN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AABA4-2C05-B741-9FA8-E6BD46362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57" y="1315347"/>
            <a:ext cx="9753600" cy="5436007"/>
          </a:xfrm>
        </p:spPr>
      </p:pic>
    </p:spTree>
    <p:extLst>
      <p:ext uri="{BB962C8B-B14F-4D97-AF65-F5344CB8AC3E}">
        <p14:creationId xmlns:p14="http://schemas.microsoft.com/office/powerpoint/2010/main" val="164457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KNN</a:t>
            </a:r>
            <a:endParaRPr lang="en-NL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FB8712-5902-DA40-B78A-4370C76F5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194" y="1338943"/>
            <a:ext cx="9414319" cy="5246914"/>
          </a:xfrm>
        </p:spPr>
      </p:pic>
    </p:spTree>
    <p:extLst>
      <p:ext uri="{BB962C8B-B14F-4D97-AF65-F5344CB8AC3E}">
        <p14:creationId xmlns:p14="http://schemas.microsoft.com/office/powerpoint/2010/main" val="385321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KNN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EA5993-6398-CD44-AA86-FDDE6D59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61" y="1328057"/>
            <a:ext cx="9538173" cy="5315942"/>
          </a:xfrm>
        </p:spPr>
      </p:pic>
    </p:spTree>
    <p:extLst>
      <p:ext uri="{BB962C8B-B14F-4D97-AF65-F5344CB8AC3E}">
        <p14:creationId xmlns:p14="http://schemas.microsoft.com/office/powerpoint/2010/main" val="245585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 err="1"/>
              <a:t>achine</a:t>
            </a:r>
            <a:r>
              <a:rPr lang="en-NL" dirty="0"/>
              <a:t> learning</a:t>
            </a:r>
            <a:r>
              <a:rPr lang="tr-TR" dirty="0"/>
              <a:t> </a:t>
            </a:r>
            <a:br>
              <a:rPr lang="en-NL" dirty="0"/>
            </a:br>
            <a:endParaRPr lang="en-NL" dirty="0"/>
          </a:p>
        </p:txBody>
      </p:sp>
      <p:pic>
        <p:nvPicPr>
          <p:cNvPr id="2054" name="Picture 6" descr="yapay zeka ve makine öğrenimi ilişkisini gösteren grafik">
            <a:extLst>
              <a:ext uri="{FF2B5EF4-FFF2-40B4-BE49-F238E27FC236}">
                <a16:creationId xmlns:a16="http://schemas.microsoft.com/office/drawing/2014/main" id="{53BA1654-21A3-3F45-A335-6E8F6987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12" y="1441115"/>
            <a:ext cx="8124283" cy="515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44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KNN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3D5B0-6064-F24C-92BB-44CEB7802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257" y="1360713"/>
            <a:ext cx="9748400" cy="5433109"/>
          </a:xfrm>
        </p:spPr>
      </p:pic>
    </p:spTree>
    <p:extLst>
      <p:ext uri="{BB962C8B-B14F-4D97-AF65-F5344CB8AC3E}">
        <p14:creationId xmlns:p14="http://schemas.microsoft.com/office/powerpoint/2010/main" val="174241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1114FD-0523-F810-7F72-9734FFE6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*</a:t>
            </a:r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7126FAC-FF4E-1CE0-4EDB-2AE715F3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2" y="2257897"/>
            <a:ext cx="8693791" cy="31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6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SVC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25B616-6586-E246-B7FC-8F7DA2CC3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29" y="1317171"/>
            <a:ext cx="9557705" cy="5326828"/>
          </a:xfrm>
        </p:spPr>
      </p:pic>
    </p:spTree>
    <p:extLst>
      <p:ext uri="{BB962C8B-B14F-4D97-AF65-F5344CB8AC3E}">
        <p14:creationId xmlns:p14="http://schemas.microsoft.com/office/powerpoint/2010/main" val="224584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SVC</a:t>
            </a:r>
            <a:endParaRPr lang="en-NL" dirty="0"/>
          </a:p>
        </p:txBody>
      </p:sp>
      <p:pic>
        <p:nvPicPr>
          <p:cNvPr id="10242" name="Picture 2" descr="Linear Separator">
            <a:extLst>
              <a:ext uri="{FF2B5EF4-FFF2-40B4-BE49-F238E27FC236}">
                <a16:creationId xmlns:a16="http://schemas.microsoft.com/office/drawing/2014/main" id="{4FC528BD-0EBD-544F-BA0B-2F2D8C65F0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7" y="1230086"/>
            <a:ext cx="11236197" cy="47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45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SVC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0780D7-9CE3-6D4B-B6C0-ED87A9A9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9940"/>
            <a:ext cx="6624482" cy="517668"/>
          </a:xfrm>
        </p:spPr>
        <p:txBody>
          <a:bodyPr/>
          <a:lstStyle/>
          <a:p>
            <a:r>
              <a:rPr lang="en-GB" dirty="0"/>
              <a:t>RBF to our nonlinear dataset?</a:t>
            </a:r>
          </a:p>
          <a:p>
            <a:endParaRPr lang="en-N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CD25F35-8841-CA48-9D49-8F4C9D02F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3" y="165021"/>
            <a:ext cx="5274761" cy="393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6211B51-E1DC-3948-BF88-9403CD08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1" y="165020"/>
            <a:ext cx="5274762" cy="39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DD273F44-2438-E247-AD42-0D0E684F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51" y="4279086"/>
            <a:ext cx="3231991" cy="241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2AB3E902-E923-A74F-A8D6-2AF14A32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30" y="4279086"/>
            <a:ext cx="3231991" cy="24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565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C5A88B-02D3-C409-BEA7-A6F41EE2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SVC Karşılaştırma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11B33A6-F5B9-9ABE-2951-758CD022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7" y="1623161"/>
            <a:ext cx="6063143" cy="43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8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0FE989-B74E-8A53-339C-B33B8FFC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(</a:t>
            </a:r>
            <a:r>
              <a:rPr lang="tr-TR" dirty="0" err="1"/>
              <a:t>Underfitting</a:t>
            </a:r>
            <a:r>
              <a:rPr lang="tr-TR" dirty="0"/>
              <a:t>, </a:t>
            </a:r>
            <a:r>
              <a:rPr lang="tr-TR" dirty="0" err="1"/>
              <a:t>Overfitting</a:t>
            </a:r>
            <a:r>
              <a:rPr lang="tr-TR" dirty="0"/>
              <a:t>)</a:t>
            </a:r>
            <a:br>
              <a:rPr lang="tr-TR" dirty="0"/>
            </a:br>
            <a:r>
              <a:rPr lang="tr-TR" dirty="0"/>
              <a:t>Model </a:t>
            </a:r>
            <a:r>
              <a:rPr lang="tr-TR" dirty="0" err="1"/>
              <a:t>Bias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Model </a:t>
            </a:r>
            <a:r>
              <a:rPr lang="tr-TR" dirty="0" err="1"/>
              <a:t>Variance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52E8240-CB67-36AE-5AB2-79A26C115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43" b="2616"/>
          <a:stretch/>
        </p:blipFill>
        <p:spPr>
          <a:xfrm>
            <a:off x="1124124" y="2525087"/>
            <a:ext cx="7460609" cy="25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36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06C446-1BC8-C909-57BA-1590188A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(Model </a:t>
            </a:r>
            <a:r>
              <a:rPr lang="tr-TR" dirty="0" err="1"/>
              <a:t>Complexity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E4FCD0-15B2-57F7-40B0-2AB30C48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73" y="1829009"/>
            <a:ext cx="8948259" cy="4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21FD9-827E-9322-562A-861D1DE8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Cross </a:t>
            </a:r>
            <a:r>
              <a:rPr lang="tr-TR" dirty="0" err="1"/>
              <a:t>Validation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97DB6B-3197-19AC-EB73-6993E448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20" y="2269056"/>
            <a:ext cx="7468998" cy="4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80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DCC98A-CFC9-CA3B-1353-3E5943D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30732" cy="1320800"/>
          </a:xfrm>
        </p:spPr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– Model </a:t>
            </a:r>
            <a:r>
              <a:rPr lang="tr-TR" dirty="0" err="1"/>
              <a:t>Variance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Model </a:t>
            </a:r>
            <a:r>
              <a:rPr lang="tr-TR" dirty="0" err="1"/>
              <a:t>Bias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BB3ED5-E348-172B-690B-1E66CAB3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7" t="15411" r="-1095" b="-1259"/>
          <a:stretch/>
        </p:blipFill>
        <p:spPr>
          <a:xfrm>
            <a:off x="2785144" y="1854899"/>
            <a:ext cx="4563611" cy="40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6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F00F9B-0E84-0FF5-5610-FC75A440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 </a:t>
            </a:r>
            <a:r>
              <a:rPr lang="tr-TR" dirty="0" err="1"/>
              <a:t>Steps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31560E-0B11-CA00-A8D2-6F350B4B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98" y="1799006"/>
            <a:ext cx="4725176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Understanding the Dataset: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Data Exploration: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Data Preprocessing: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Feature Selection: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Model Selection: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Model Tunning: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Model Evaluation:</a:t>
            </a:r>
            <a:r>
              <a:rPr lang="tr-TR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58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DCC98A-CFC9-CA3B-1353-3E5943D6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30732" cy="1320800"/>
          </a:xfrm>
        </p:spPr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– Model </a:t>
            </a:r>
            <a:r>
              <a:rPr lang="tr-TR" dirty="0" err="1"/>
              <a:t>Variance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Model </a:t>
            </a:r>
            <a:r>
              <a:rPr lang="tr-TR" dirty="0" err="1"/>
              <a:t>Bias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1BB3ED5-E348-172B-690B-1E66CAB3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44" y="1270000"/>
            <a:ext cx="6132440" cy="46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1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ANN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2255CE-94DD-9F4A-8B84-99199E232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599" y="1306285"/>
            <a:ext cx="9577235" cy="5337713"/>
          </a:xfrm>
        </p:spPr>
      </p:pic>
    </p:spTree>
    <p:extLst>
      <p:ext uri="{BB962C8B-B14F-4D97-AF65-F5344CB8AC3E}">
        <p14:creationId xmlns:p14="http://schemas.microsoft.com/office/powerpoint/2010/main" val="289585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SVC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0EAFE0-5186-D348-92F2-039D858D8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73" y="0"/>
            <a:ext cx="6789019" cy="3783747"/>
          </a:xfrm>
        </p:spPr>
      </p:pic>
      <p:pic>
        <p:nvPicPr>
          <p:cNvPr id="13314" name="Picture 2" descr="Likelihood Classifier - an overview | ScienceDirect Topics">
            <a:extLst>
              <a:ext uri="{FF2B5EF4-FFF2-40B4-BE49-F238E27FC236}">
                <a16:creationId xmlns:a16="http://schemas.microsoft.com/office/drawing/2014/main" id="{F47D6243-7D0C-6A43-8070-488E9B25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97" y="2833913"/>
            <a:ext cx="8162747" cy="39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61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RF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01F66-83D3-3D4C-B4B0-C8DB2922D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769" y="1364343"/>
            <a:ext cx="9611260" cy="5356676"/>
          </a:xfrm>
        </p:spPr>
      </p:pic>
    </p:spTree>
    <p:extLst>
      <p:ext uri="{BB962C8B-B14F-4D97-AF65-F5344CB8AC3E}">
        <p14:creationId xmlns:p14="http://schemas.microsoft.com/office/powerpoint/2010/main" val="412495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RF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40DAF9-8AB5-E04C-AD59-7CF5BE3C3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41" y="1320799"/>
            <a:ext cx="9551193" cy="5323199"/>
          </a:xfrm>
        </p:spPr>
      </p:pic>
    </p:spTree>
    <p:extLst>
      <p:ext uri="{BB962C8B-B14F-4D97-AF65-F5344CB8AC3E}">
        <p14:creationId xmlns:p14="http://schemas.microsoft.com/office/powerpoint/2010/main" val="1047973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FA8D76-3F0E-97C8-38B8-3A37098C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RF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D49A9E-3401-5967-3A33-D3DA1584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0" y="1365484"/>
            <a:ext cx="10243103" cy="47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37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96C5DF-54B3-FDB3-1E4F-30C1EE47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- </a:t>
            </a:r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Importance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52D37BD-2074-A323-166C-9ACCABE2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5" y="2008878"/>
            <a:ext cx="9999943" cy="36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4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9BE80D-EA4E-564C-95E8-002C9C7CB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895" y="1407885"/>
            <a:ext cx="9394939" cy="5236113"/>
          </a:xfrm>
        </p:spPr>
      </p:pic>
    </p:spTree>
    <p:extLst>
      <p:ext uri="{BB962C8B-B14F-4D97-AF65-F5344CB8AC3E}">
        <p14:creationId xmlns:p14="http://schemas.microsoft.com/office/powerpoint/2010/main" val="3154139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5696E7-E400-2542-BCE8-0FEAEDD8D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852" y="1393371"/>
            <a:ext cx="9453383" cy="5268686"/>
          </a:xfrm>
        </p:spPr>
      </p:pic>
    </p:spTree>
    <p:extLst>
      <p:ext uri="{BB962C8B-B14F-4D97-AF65-F5344CB8AC3E}">
        <p14:creationId xmlns:p14="http://schemas.microsoft.com/office/powerpoint/2010/main" val="4017442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72D6F5-F7A9-56D1-668C-DB385F3B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GBM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755ABD-7E81-2BCF-2721-177909BA3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32" y="2066432"/>
            <a:ext cx="8307267" cy="45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4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2565-6CA1-364D-BDCF-8183BBC8E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25" y="77503"/>
            <a:ext cx="8825658" cy="1617073"/>
          </a:xfrm>
        </p:spPr>
        <p:txBody>
          <a:bodyPr anchor="ctr"/>
          <a:lstStyle/>
          <a:p>
            <a:r>
              <a:rPr lang="en-NL" dirty="0"/>
              <a:t>CLASSIFICATION MODELS</a:t>
            </a:r>
          </a:p>
        </p:txBody>
      </p:sp>
      <p:pic>
        <p:nvPicPr>
          <p:cNvPr id="1026" name="Picture 2" descr="Classification of Machine Learning Models">
            <a:extLst>
              <a:ext uri="{FF2B5EF4-FFF2-40B4-BE49-F238E27FC236}">
                <a16:creationId xmlns:a16="http://schemas.microsoft.com/office/drawing/2014/main" id="{A473976A-FAFA-8845-9431-B09AC17A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30" y="1518407"/>
            <a:ext cx="5781472" cy="32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78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XGBOOST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5CDC31-BF85-5748-AE44-402CF093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27" y="1349829"/>
            <a:ext cx="9753416" cy="5435904"/>
          </a:xfrm>
        </p:spPr>
      </p:pic>
    </p:spTree>
    <p:extLst>
      <p:ext uri="{BB962C8B-B14F-4D97-AF65-F5344CB8AC3E}">
        <p14:creationId xmlns:p14="http://schemas.microsoft.com/office/powerpoint/2010/main" val="3305438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XGBOOST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BA642-91E3-5847-84C1-749E73DA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10" y="1378857"/>
            <a:ext cx="9447023" cy="5265141"/>
          </a:xfrm>
        </p:spPr>
      </p:pic>
    </p:spTree>
    <p:extLst>
      <p:ext uri="{BB962C8B-B14F-4D97-AF65-F5344CB8AC3E}">
        <p14:creationId xmlns:p14="http://schemas.microsoft.com/office/powerpoint/2010/main" val="3872539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LightGBM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BEAC00-F8B9-E74F-A4CD-03ED659E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55" y="1291771"/>
            <a:ext cx="9843074" cy="5485873"/>
          </a:xfrm>
        </p:spPr>
      </p:pic>
    </p:spTree>
    <p:extLst>
      <p:ext uri="{BB962C8B-B14F-4D97-AF65-F5344CB8AC3E}">
        <p14:creationId xmlns:p14="http://schemas.microsoft.com/office/powerpoint/2010/main" val="1592146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LightGBM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2770F9-4C6F-EB45-B9DD-549FDD62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10" y="1378857"/>
            <a:ext cx="9447023" cy="5265141"/>
          </a:xfrm>
        </p:spPr>
      </p:pic>
    </p:spTree>
    <p:extLst>
      <p:ext uri="{BB962C8B-B14F-4D97-AF65-F5344CB8AC3E}">
        <p14:creationId xmlns:p14="http://schemas.microsoft.com/office/powerpoint/2010/main" val="1465779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CatBoost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FEE930-69C5-BD48-9CE1-41857AA6E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27" y="1349829"/>
            <a:ext cx="9661722" cy="5384800"/>
          </a:xfrm>
        </p:spPr>
      </p:pic>
    </p:spTree>
    <p:extLst>
      <p:ext uri="{BB962C8B-B14F-4D97-AF65-F5344CB8AC3E}">
        <p14:creationId xmlns:p14="http://schemas.microsoft.com/office/powerpoint/2010/main" val="4786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CatBoost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AEE660-23A1-4F4A-8F08-D4F85744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10" y="1378857"/>
            <a:ext cx="9531511" cy="5312229"/>
          </a:xfrm>
        </p:spPr>
      </p:pic>
    </p:spTree>
    <p:extLst>
      <p:ext uri="{BB962C8B-B14F-4D97-AF65-F5344CB8AC3E}">
        <p14:creationId xmlns:p14="http://schemas.microsoft.com/office/powerpoint/2010/main" val="199520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2F76C-4C4A-27A2-780F-EF4FACF8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Classification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4E8256-ABEF-ABA3-4A52-110C5DD6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1" y="2351539"/>
            <a:ext cx="5603409" cy="31118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C4B458D-B385-D4F5-E03D-592B81F4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43" y="2320547"/>
            <a:ext cx="6025082" cy="31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6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70D712-7CD5-C7EB-AC16-28F87F70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Classification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54EF60F-AEFE-12FF-9D7A-E8FDB375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69" y="2400799"/>
            <a:ext cx="7264998" cy="38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BBB3-AD90-684D-BF3E-5FE7F95D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CLASSIFICATION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82309-43FD-E649-99D7-63D9FB826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5" y="1869440"/>
            <a:ext cx="7639050" cy="3352800"/>
          </a:xfrm>
        </p:spPr>
      </p:pic>
    </p:spTree>
    <p:extLst>
      <p:ext uri="{BB962C8B-B14F-4D97-AF65-F5344CB8AC3E}">
        <p14:creationId xmlns:p14="http://schemas.microsoft.com/office/powerpoint/2010/main" val="2860627445"/>
      </p:ext>
    </p:extLst>
  </p:cSld>
  <p:clrMapOvr>
    <a:masterClrMapping/>
  </p:clrMapOvr>
</p:sld>
</file>

<file path=ppt/theme/theme1.xml><?xml version="1.0" encoding="utf-8"?>
<a:theme xmlns:a="http://schemas.openxmlformats.org/drawingml/2006/main" name="Yüzeyler">
  <a:themeElements>
    <a:clrScheme name="Yüzeyl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5198</TotalTime>
  <Words>249</Words>
  <Application>Microsoft Office PowerPoint</Application>
  <PresentationFormat>Geniş ekran</PresentationFormat>
  <Paragraphs>77</Paragraphs>
  <Slides>65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65</vt:i4>
      </vt:variant>
    </vt:vector>
  </HeadingPairs>
  <TitlesOfParts>
    <vt:vector size="70" baseType="lpstr">
      <vt:lpstr>Arial</vt:lpstr>
      <vt:lpstr>Slack-Lato</vt:lpstr>
      <vt:lpstr>Trebuchet MS</vt:lpstr>
      <vt:lpstr>Wingdings 3</vt:lpstr>
      <vt:lpstr>Yüzeyler</vt:lpstr>
      <vt:lpstr>UÇUŞA HAZIR MIYIZ?</vt:lpstr>
      <vt:lpstr>Derste Özgür Olma</vt:lpstr>
      <vt:lpstr>Nerede Olduğumuzun Farkında mıyız?</vt:lpstr>
      <vt:lpstr>Machine learning  </vt:lpstr>
      <vt:lpstr>ML Steps</vt:lpstr>
      <vt:lpstr>CLASSIFICATION MODELS</vt:lpstr>
      <vt:lpstr>Classification</vt:lpstr>
      <vt:lpstr>Classification</vt:lpstr>
      <vt:lpstr>CLASSIFICATION MODELS</vt:lpstr>
      <vt:lpstr>CLASSIFICATION MODELS</vt:lpstr>
      <vt:lpstr>Logistic Regression </vt:lpstr>
      <vt:lpstr>Logistic Regression </vt:lpstr>
      <vt:lpstr>Logistic Regression </vt:lpstr>
      <vt:lpstr>Logistic Regression </vt:lpstr>
      <vt:lpstr>Logistic Regression </vt:lpstr>
      <vt:lpstr>CART (Decission Tree)</vt:lpstr>
      <vt:lpstr>CART (Decission Tree)</vt:lpstr>
      <vt:lpstr>CART (Decission Tree)</vt:lpstr>
      <vt:lpstr>CART (Decission Tree)</vt:lpstr>
      <vt:lpstr>CART (Decission Tree)</vt:lpstr>
      <vt:lpstr>CART (Decission Tree)</vt:lpstr>
      <vt:lpstr>CART (Decission Tree)</vt:lpstr>
      <vt:lpstr>CART (Decission Tree)</vt:lpstr>
      <vt:lpstr>CART (Decission Tree)</vt:lpstr>
      <vt:lpstr>CART (Decission Tree)</vt:lpstr>
      <vt:lpstr>CART (Overfitting of Decission Tree)</vt:lpstr>
      <vt:lpstr>CART (Overfitting’i nasıl önleriz?)</vt:lpstr>
      <vt:lpstr>Hyperparametres of CART</vt:lpstr>
      <vt:lpstr>Extra Info - Cross Validation</vt:lpstr>
      <vt:lpstr>Naive Bayes</vt:lpstr>
      <vt:lpstr>Naive Bayes</vt:lpstr>
      <vt:lpstr>Naive Bayes</vt:lpstr>
      <vt:lpstr>Naive Bayes</vt:lpstr>
      <vt:lpstr>Naive Bayes</vt:lpstr>
      <vt:lpstr>Naive Bayes</vt:lpstr>
      <vt:lpstr>Naive Bayes</vt:lpstr>
      <vt:lpstr>KNN</vt:lpstr>
      <vt:lpstr>KNN</vt:lpstr>
      <vt:lpstr>KNN</vt:lpstr>
      <vt:lpstr>KNN</vt:lpstr>
      <vt:lpstr>*Extra Info</vt:lpstr>
      <vt:lpstr>SVC</vt:lpstr>
      <vt:lpstr>SVC</vt:lpstr>
      <vt:lpstr>SVC</vt:lpstr>
      <vt:lpstr>SVC Karşılaştırma</vt:lpstr>
      <vt:lpstr>Extra Info (Underfitting, Overfitting) Model Bias and Model Variance</vt:lpstr>
      <vt:lpstr>Extra Info (Model Complexity)</vt:lpstr>
      <vt:lpstr>Extra Info Cross Validation</vt:lpstr>
      <vt:lpstr>Extra Info – Model Variance and Model Bias</vt:lpstr>
      <vt:lpstr>Extra Info – Model Variance and Model Bias</vt:lpstr>
      <vt:lpstr>ANN</vt:lpstr>
      <vt:lpstr>SVC</vt:lpstr>
      <vt:lpstr>RF</vt:lpstr>
      <vt:lpstr>RF</vt:lpstr>
      <vt:lpstr>RF</vt:lpstr>
      <vt:lpstr>Extra Info - Feature Importance</vt:lpstr>
      <vt:lpstr>GBM</vt:lpstr>
      <vt:lpstr>GBM</vt:lpstr>
      <vt:lpstr>GBM</vt:lpstr>
      <vt:lpstr>XGBOOST</vt:lpstr>
      <vt:lpstr>XGBOOST</vt:lpstr>
      <vt:lpstr>LightGBM</vt:lpstr>
      <vt:lpstr>LightGBM</vt:lpstr>
      <vt:lpstr>CatBoost</vt:lpstr>
      <vt:lpstr>CatBoost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MODELS</dc:title>
  <dc:creator>Fatih Demir</dc:creator>
  <cp:lastModifiedBy>ersin öztürk</cp:lastModifiedBy>
  <cp:revision>9</cp:revision>
  <dcterms:created xsi:type="dcterms:W3CDTF">2021-12-31T21:09:30Z</dcterms:created>
  <dcterms:modified xsi:type="dcterms:W3CDTF">2024-04-28T18:05:14Z</dcterms:modified>
</cp:coreProperties>
</file>